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929813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Лист1!$B$74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Лист1!$B$75:$B$78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2-4FAD-BCA9-41F8040C8405}"/>
            </c:ext>
          </c:extLst>
        </c:ser>
        <c:ser>
          <c:idx val="1"/>
          <c:order val="1"/>
          <c:tx>
            <c:strRef>
              <c:f>Лист1!$C$74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val>
            <c:numRef>
              <c:f>Лист1!$C$75:$C$78</c:f>
              <c:numCache>
                <c:formatCode>General</c:formatCode>
                <c:ptCount val="4"/>
                <c:pt idx="0">
                  <c:v>86460.84</c:v>
                </c:pt>
                <c:pt idx="1">
                  <c:v>134409.9</c:v>
                </c:pt>
                <c:pt idx="2">
                  <c:v>64596</c:v>
                </c:pt>
                <c:pt idx="3">
                  <c:v>66223.199999999997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2-4FAD-BCA9-41F8040C8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5474688"/>
        <c:axId val="1795479968"/>
      </c:barChart>
      <c:catAx>
        <c:axId val="17954746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5479968"/>
        <c:crosses val="autoZero"/>
        <c:auto val="1"/>
        <c:lblAlgn val="ctr"/>
        <c:lblOffset val="100"/>
        <c:noMultiLvlLbl val="0"/>
      </c:catAx>
      <c:valAx>
        <c:axId val="179547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547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870370370370372E-2"/>
          <c:y val="5.5258092738407698E-2"/>
          <c:w val="0.91712962962962963"/>
          <c:h val="0.367183312612239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251-4908-9D47-3636F4BD55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251-4908-9D47-3636F4BD55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251-4908-9D47-3636F4BD55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251-4908-9D47-3636F4BD55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251-4908-9D47-3636F4BD55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251-4908-9D47-3636F4BD557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251-4908-9D47-3636F4BD557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251-4908-9D47-3636F4BD557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251-4908-9D47-3636F4BD55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Лист1!$B$99:$B$107</c:f>
              <c:strCache>
                <c:ptCount val="9"/>
                <c:pt idx="0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 </c:v>
                </c:pt>
                <c:pt idx="1">
                  <c:v>Общегосударственные вопросы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 </c:v>
                </c:pt>
                <c:pt idx="6">
                  <c:v>Социальная политика</c:v>
                </c:pt>
                <c:pt idx="7">
                  <c:v>Физическая культура </c:v>
                </c:pt>
                <c:pt idx="8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Лист1!$C$99:$C$107</c:f>
              <c:numCache>
                <c:formatCode>General</c:formatCode>
                <c:ptCount val="9"/>
                <c:pt idx="0">
                  <c:v>2769.27</c:v>
                </c:pt>
                <c:pt idx="1">
                  <c:v>22774.400000000001</c:v>
                </c:pt>
                <c:pt idx="2">
                  <c:v>100</c:v>
                </c:pt>
                <c:pt idx="3">
                  <c:v>64589.7</c:v>
                </c:pt>
                <c:pt idx="4">
                  <c:v>42386.53</c:v>
                </c:pt>
                <c:pt idx="5">
                  <c:v>700</c:v>
                </c:pt>
                <c:pt idx="6">
                  <c:v>524.9</c:v>
                </c:pt>
                <c:pt idx="7">
                  <c:v>100</c:v>
                </c:pt>
                <c:pt idx="8">
                  <c:v>465.1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251-4908-9D47-3636F4BD557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211431904345288E-2"/>
          <c:y val="0.49231938112999035"/>
          <c:w val="0.88157699037620296"/>
          <c:h val="0.490136759220886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9687" y="19304"/>
            <a:ext cx="6024625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3525" y="2359025"/>
            <a:ext cx="8622665" cy="38842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9670" y="416813"/>
            <a:ext cx="745744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 marR="5080" indent="-149860">
              <a:lnSpc>
                <a:spcPct val="100000"/>
              </a:lnSpc>
              <a:spcBef>
                <a:spcPts val="95"/>
              </a:spcBef>
            </a:pPr>
            <a:r>
              <a:rPr sz="2200" dirty="0"/>
              <a:t>Бюджет</a:t>
            </a:r>
            <a:r>
              <a:rPr sz="2200" spc="-135" dirty="0"/>
              <a:t> </a:t>
            </a:r>
            <a:r>
              <a:rPr sz="2200" dirty="0"/>
              <a:t>для</a:t>
            </a:r>
            <a:r>
              <a:rPr sz="2200" spc="-120" dirty="0"/>
              <a:t> </a:t>
            </a:r>
            <a:r>
              <a:rPr sz="2200" dirty="0"/>
              <a:t>граждан</a:t>
            </a:r>
            <a:r>
              <a:rPr sz="2200" spc="-110" dirty="0"/>
              <a:t> </a:t>
            </a:r>
            <a:r>
              <a:rPr sz="2200" dirty="0"/>
              <a:t>к</a:t>
            </a:r>
            <a:r>
              <a:rPr sz="2200" spc="-130" dirty="0"/>
              <a:t> </a:t>
            </a:r>
            <a:r>
              <a:rPr sz="2200" dirty="0"/>
              <a:t>проекту</a:t>
            </a:r>
            <a:r>
              <a:rPr sz="2200" spc="-95" dirty="0"/>
              <a:t> </a:t>
            </a:r>
            <a:r>
              <a:rPr sz="2200" spc="-10" dirty="0"/>
              <a:t>бюджета</a:t>
            </a:r>
            <a:r>
              <a:rPr sz="2200" spc="-95" dirty="0"/>
              <a:t> </a:t>
            </a:r>
            <a:r>
              <a:rPr sz="2200" spc="-10" dirty="0"/>
              <a:t>муниципального </a:t>
            </a:r>
            <a:r>
              <a:rPr sz="2200" spc="-70" dirty="0"/>
              <a:t>образования</a:t>
            </a:r>
            <a:r>
              <a:rPr sz="2200" spc="-125" dirty="0"/>
              <a:t> </a:t>
            </a:r>
            <a:r>
              <a:rPr sz="2200" spc="-70" dirty="0"/>
              <a:t>«Гиагинское</a:t>
            </a:r>
            <a:r>
              <a:rPr sz="2200" spc="-95" dirty="0"/>
              <a:t> </a:t>
            </a:r>
            <a:r>
              <a:rPr sz="2200" spc="-70" dirty="0"/>
              <a:t>сельское</a:t>
            </a:r>
            <a:r>
              <a:rPr sz="2200" spc="-114" dirty="0"/>
              <a:t> </a:t>
            </a:r>
            <a:r>
              <a:rPr sz="2200" spc="-60" dirty="0"/>
              <a:t>поселение»</a:t>
            </a:r>
            <a:r>
              <a:rPr sz="2200" spc="-5" dirty="0"/>
              <a:t> </a:t>
            </a:r>
            <a:r>
              <a:rPr sz="2200" dirty="0" err="1"/>
              <a:t>на</a:t>
            </a:r>
            <a:r>
              <a:rPr sz="2200" spc="-45" dirty="0"/>
              <a:t> </a:t>
            </a:r>
            <a:r>
              <a:rPr sz="2200" dirty="0"/>
              <a:t>202</a:t>
            </a:r>
            <a:r>
              <a:rPr lang="ru-RU" sz="2200" dirty="0"/>
              <a:t>5</a:t>
            </a:r>
            <a:r>
              <a:rPr sz="2200" spc="-50" dirty="0"/>
              <a:t> </a:t>
            </a:r>
            <a:r>
              <a:rPr sz="2200" dirty="0"/>
              <a:t>год</a:t>
            </a:r>
            <a:r>
              <a:rPr sz="2200" spc="-50" dirty="0"/>
              <a:t> и</a:t>
            </a:r>
            <a:endParaRPr sz="2200" dirty="0"/>
          </a:p>
          <a:p>
            <a:pPr marL="1611630">
              <a:lnSpc>
                <a:spcPct val="100000"/>
              </a:lnSpc>
            </a:pPr>
            <a:r>
              <a:rPr sz="2200" spc="-10" dirty="0"/>
              <a:t>плановый</a:t>
            </a:r>
            <a:r>
              <a:rPr sz="2200" spc="-105" dirty="0"/>
              <a:t> </a:t>
            </a:r>
            <a:r>
              <a:rPr sz="2200" dirty="0" err="1"/>
              <a:t>период</a:t>
            </a:r>
            <a:r>
              <a:rPr sz="2200" spc="-50" dirty="0"/>
              <a:t> </a:t>
            </a:r>
            <a:r>
              <a:rPr sz="2200" dirty="0"/>
              <a:t>202</a:t>
            </a:r>
            <a:r>
              <a:rPr lang="ru-RU" sz="2200" dirty="0"/>
              <a:t>6</a:t>
            </a:r>
            <a:r>
              <a:rPr sz="2200" spc="-105" dirty="0"/>
              <a:t> </a:t>
            </a:r>
            <a:r>
              <a:rPr sz="2200" dirty="0"/>
              <a:t>и</a:t>
            </a:r>
            <a:r>
              <a:rPr sz="2200" spc="-90" dirty="0"/>
              <a:t> </a:t>
            </a:r>
            <a:r>
              <a:rPr sz="2200" dirty="0"/>
              <a:t>202</a:t>
            </a:r>
            <a:r>
              <a:rPr lang="ru-RU" sz="2200" dirty="0"/>
              <a:t>7</a:t>
            </a:r>
            <a:r>
              <a:rPr sz="2200" spc="-80" dirty="0"/>
              <a:t> </a:t>
            </a:r>
            <a:r>
              <a:rPr sz="2200" spc="-20" dirty="0"/>
              <a:t>годы</a:t>
            </a:r>
            <a:endParaRPr sz="2200" dirty="0"/>
          </a:p>
        </p:txBody>
      </p:sp>
      <p:sp>
        <p:nvSpPr>
          <p:cNvPr id="4" name="object 4"/>
          <p:cNvSpPr txBox="1"/>
          <p:nvPr/>
        </p:nvSpPr>
        <p:spPr>
          <a:xfrm>
            <a:off x="1280286" y="5059807"/>
            <a:ext cx="65798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imes New Roman"/>
                <a:cs typeface="Times New Roman"/>
              </a:rPr>
              <a:t>Разработан</a:t>
            </a:r>
            <a:r>
              <a:rPr sz="1600" b="1" spc="-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на</a:t>
            </a:r>
            <a:r>
              <a:rPr sz="1600" b="1" spc="-1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основе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проекта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Решения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latin typeface="Times New Roman"/>
                <a:cs typeface="Times New Roman"/>
              </a:rPr>
              <a:t>Совета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народных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депутатов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муниципального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образования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«Гиагинское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latin typeface="Times New Roman"/>
                <a:cs typeface="Times New Roman"/>
              </a:rPr>
              <a:t>сельское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поселение»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«О</a:t>
            </a:r>
            <a:r>
              <a:rPr sz="1600" b="1" spc="-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муниципального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образования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«Гиагинское</a:t>
            </a:r>
            <a:endParaRPr sz="1600" dirty="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сельское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поселение» </a:t>
            </a:r>
            <a:r>
              <a:rPr sz="1600" b="1" dirty="0" err="1">
                <a:latin typeface="Times New Roman"/>
                <a:cs typeface="Times New Roman"/>
              </a:rPr>
              <a:t>на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202</a:t>
            </a:r>
            <a:r>
              <a:rPr lang="ru-RU" sz="1600" b="1" spc="-10" dirty="0">
                <a:latin typeface="Times New Roman"/>
                <a:cs typeface="Times New Roman"/>
              </a:rPr>
              <a:t>5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Times New Roman"/>
                <a:cs typeface="Times New Roman"/>
              </a:rPr>
              <a:t>год</a:t>
            </a:r>
            <a:endParaRPr sz="1600" dirty="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и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плановый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 err="1">
                <a:latin typeface="Times New Roman"/>
                <a:cs typeface="Times New Roman"/>
              </a:rPr>
              <a:t>период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202</a:t>
            </a:r>
            <a:r>
              <a:rPr lang="ru-RU" sz="1600" b="1" dirty="0">
                <a:latin typeface="Times New Roman"/>
                <a:cs typeface="Times New Roman"/>
              </a:rPr>
              <a:t>6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и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202</a:t>
            </a:r>
            <a:r>
              <a:rPr lang="ru-RU" sz="1600" b="1" dirty="0">
                <a:latin typeface="Times New Roman"/>
                <a:cs typeface="Times New Roman"/>
              </a:rPr>
              <a:t>7</a:t>
            </a:r>
            <a:r>
              <a:rPr sz="1600" b="1" spc="-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годы»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72" y="19304"/>
            <a:ext cx="6009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6390" marR="5080" indent="-314325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114" dirty="0"/>
              <a:t> </a:t>
            </a:r>
            <a:r>
              <a:rPr dirty="0"/>
              <a:t>для</a:t>
            </a:r>
            <a:r>
              <a:rPr spc="-110" dirty="0"/>
              <a:t> </a:t>
            </a:r>
            <a:r>
              <a:rPr dirty="0"/>
              <a:t>граждан</a:t>
            </a:r>
            <a:r>
              <a:rPr spc="-85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75" dirty="0"/>
              <a:t> </a:t>
            </a:r>
            <a:r>
              <a:rPr spc="-10" dirty="0"/>
              <a:t>бюджета</a:t>
            </a:r>
            <a:r>
              <a:rPr spc="-85" dirty="0"/>
              <a:t> </a:t>
            </a:r>
            <a:r>
              <a:rPr spc="-10" dirty="0"/>
              <a:t>муниципального </a:t>
            </a:r>
            <a:r>
              <a:rPr dirty="0"/>
              <a:t>образования</a:t>
            </a:r>
            <a:r>
              <a:rPr spc="-55" dirty="0"/>
              <a:t> </a:t>
            </a:r>
            <a:r>
              <a:rPr dirty="0"/>
              <a:t>«Гиагинское</a:t>
            </a:r>
            <a:r>
              <a:rPr spc="-65" dirty="0"/>
              <a:t> </a:t>
            </a:r>
            <a:r>
              <a:rPr dirty="0"/>
              <a:t>сельское</a:t>
            </a:r>
            <a:r>
              <a:rPr spc="-85" dirty="0"/>
              <a:t> </a:t>
            </a:r>
            <a:r>
              <a:rPr dirty="0"/>
              <a:t>поселение»</a:t>
            </a:r>
            <a:r>
              <a:rPr spc="-100" dirty="0"/>
              <a:t> </a:t>
            </a:r>
            <a:r>
              <a:rPr dirty="0" err="1"/>
              <a:t>на</a:t>
            </a:r>
            <a:r>
              <a:rPr spc="-105" dirty="0"/>
              <a:t> </a:t>
            </a:r>
            <a:r>
              <a:rPr lang="en-US" spc="-20" dirty="0"/>
              <a:t>2025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566419" y="568197"/>
            <a:ext cx="8256905" cy="153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год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плановый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 err="1">
                <a:latin typeface="Times New Roman"/>
                <a:cs typeface="Times New Roman"/>
              </a:rPr>
              <a:t>период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en-US" sz="1800" b="1" dirty="0">
                <a:latin typeface="Times New Roman"/>
                <a:cs typeface="Times New Roman"/>
              </a:rPr>
              <a:t>6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en-US" sz="1800" b="1" dirty="0">
                <a:latin typeface="Times New Roman"/>
                <a:cs typeface="Times New Roman"/>
              </a:rPr>
              <a:t>7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годов</a:t>
            </a:r>
            <a:endParaRPr sz="1800" dirty="0">
              <a:latin typeface="Times New Roman"/>
              <a:cs typeface="Times New Roman"/>
            </a:endParaRPr>
          </a:p>
          <a:p>
            <a:pPr marL="3367404" marR="237490" indent="-3355340">
              <a:lnSpc>
                <a:spcPct val="100000"/>
              </a:lnSpc>
              <a:spcBef>
                <a:spcPts val="1560"/>
              </a:spcBef>
            </a:pPr>
            <a:r>
              <a:rPr sz="2000" b="1" dirty="0">
                <a:latin typeface="Times New Roman"/>
                <a:cs typeface="Times New Roman"/>
              </a:rPr>
              <a:t>Дорожный</a:t>
            </a:r>
            <a:r>
              <a:rPr sz="2000" b="1" spc="-1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фонд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муниципального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образования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«Гиагинское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сельское поселение»</a:t>
            </a:r>
            <a:endParaRPr sz="20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345"/>
              </a:spcBef>
            </a:pPr>
            <a:r>
              <a:rPr sz="1700" b="1" dirty="0">
                <a:latin typeface="Times New Roman"/>
                <a:cs typeface="Times New Roman"/>
              </a:rPr>
              <a:t>тыс.</a:t>
            </a:r>
            <a:r>
              <a:rPr sz="1700" b="1" spc="-60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руб.</a:t>
            </a:r>
            <a:endParaRPr sz="17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24472"/>
              </p:ext>
            </p:extLst>
          </p:nvPr>
        </p:nvGraphicFramePr>
        <p:xfrm>
          <a:off x="301625" y="2359025"/>
          <a:ext cx="8540114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79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62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08380">
                        <a:lnSpc>
                          <a:spcPts val="1855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55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Уточненный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048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ts val="1855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ts val="1855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220345">
                        <a:lnSpc>
                          <a:spcPts val="1855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28575" marR="20320" indent="-127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Всего</a:t>
                      </a: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600" b="1" spc="-10" dirty="0" err="1">
                          <a:latin typeface="Times New Roman"/>
                          <a:cs typeface="Times New Roman"/>
                        </a:rPr>
                        <a:t>бюджете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-202</a:t>
                      </a:r>
                      <a:r>
                        <a:rPr lang="en-US" sz="1600" b="1" spc="-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гг..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760">
                <a:tc>
                  <a:txBody>
                    <a:bodyPr/>
                    <a:lstStyle/>
                    <a:p>
                      <a:pPr marL="365125" marR="358775" algn="ctr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6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программа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"Обеспечение</a:t>
                      </a:r>
                      <a:r>
                        <a:rPr sz="16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безопастности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дорожного</a:t>
                      </a: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движения МО"Гиагинское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сельское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поселение"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6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т.ч.: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04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1850"/>
                        </a:lnSpc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7002,00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63384,70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6903,70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6903,70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185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21765,70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119">
                <a:tc>
                  <a:txBody>
                    <a:bodyPr/>
                    <a:lstStyle/>
                    <a:p>
                      <a:pPr marL="197485" marR="193040" indent="10096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Ремонт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дорог,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содержание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дорог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общего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пользования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местного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значения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счет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налога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акцизы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95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1850"/>
                        </a:lnSpc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7002,00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6847,2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6903,70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10" dirty="0">
                          <a:latin typeface="Times New Roman"/>
                          <a:cs typeface="Times New Roman"/>
                        </a:rPr>
                        <a:t>6903,70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185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21765,70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Развитие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транспортной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78155" marR="47244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инфраструктуры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сельской местности.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84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2540" algn="r">
                        <a:lnSpc>
                          <a:spcPts val="1850"/>
                        </a:lnSpc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0,00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1270" algn="r">
                        <a:lnSpc>
                          <a:spcPts val="1850"/>
                        </a:lnSpc>
                      </a:pPr>
                      <a:r>
                        <a:rPr lang="ru-RU" sz="1600" spc="-20" dirty="0">
                          <a:latin typeface="Times New Roman"/>
                          <a:cs typeface="Times New Roman"/>
                        </a:rPr>
                        <a:t>56537,50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50" dirty="0">
                          <a:latin typeface="Times New Roman"/>
                          <a:cs typeface="Times New Roman"/>
                        </a:rPr>
                        <a:t>0,0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635" algn="r">
                        <a:lnSpc>
                          <a:spcPts val="1850"/>
                        </a:lnSpc>
                      </a:pPr>
                      <a:r>
                        <a:rPr lang="ru-RU" sz="1600" spc="-50" dirty="0">
                          <a:latin typeface="Times New Roman"/>
                          <a:cs typeface="Times New Roman"/>
                        </a:rPr>
                        <a:t>0,0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1270" algn="r">
                        <a:lnSpc>
                          <a:spcPts val="1850"/>
                        </a:lnSpc>
                      </a:pPr>
                      <a:r>
                        <a:rPr lang="ru-RU" sz="1600" spc="-50">
                          <a:latin typeface="Times New Roman"/>
                          <a:cs typeface="Times New Roman"/>
                        </a:rPr>
                        <a:t>0,0</a:t>
                      </a:r>
                      <a:r>
                        <a:rPr sz="16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79485" y="891920"/>
            <a:ext cx="88963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Times New Roman"/>
                <a:cs typeface="Times New Roman"/>
              </a:rPr>
              <a:t>тыс.</a:t>
            </a:r>
            <a:r>
              <a:rPr sz="1700" b="1" spc="-60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</a:t>
            </a:r>
            <a:r>
              <a:rPr sz="1700" b="1" spc="-20" dirty="0">
                <a:solidFill>
                  <a:srgbClr val="964607"/>
                </a:solidFill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75053" y="19304"/>
            <a:ext cx="6008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 marR="5080" indent="-312420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90" dirty="0"/>
              <a:t> </a:t>
            </a:r>
            <a:r>
              <a:rPr dirty="0"/>
              <a:t>для</a:t>
            </a:r>
            <a:r>
              <a:rPr spc="-114" dirty="0"/>
              <a:t> </a:t>
            </a:r>
            <a:r>
              <a:rPr dirty="0"/>
              <a:t>граждан</a:t>
            </a:r>
            <a:r>
              <a:rPr spc="-80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70" dirty="0"/>
              <a:t> </a:t>
            </a:r>
            <a:r>
              <a:rPr spc="-10" dirty="0"/>
              <a:t>бюджета</a:t>
            </a:r>
            <a:r>
              <a:rPr spc="-70" dirty="0"/>
              <a:t> </a:t>
            </a:r>
            <a:r>
              <a:rPr spc="-10" dirty="0"/>
              <a:t>муниципального образования</a:t>
            </a:r>
            <a:r>
              <a:rPr spc="-50" dirty="0"/>
              <a:t> </a:t>
            </a:r>
            <a:r>
              <a:rPr dirty="0"/>
              <a:t>«Гиагинское</a:t>
            </a:r>
            <a:r>
              <a:rPr spc="-55" dirty="0"/>
              <a:t> </a:t>
            </a:r>
            <a:r>
              <a:rPr dirty="0"/>
              <a:t>сельское</a:t>
            </a:r>
            <a:r>
              <a:rPr spc="-80" dirty="0"/>
              <a:t> </a:t>
            </a:r>
            <a:r>
              <a:rPr dirty="0"/>
              <a:t>поселение»</a:t>
            </a:r>
            <a:r>
              <a:rPr spc="-50" dirty="0"/>
              <a:t> </a:t>
            </a:r>
            <a:r>
              <a:rPr dirty="0" err="1"/>
              <a:t>на</a:t>
            </a:r>
            <a:r>
              <a:rPr spc="-100" dirty="0"/>
              <a:t> </a:t>
            </a:r>
            <a:r>
              <a:rPr lang="ru-RU" spc="-20" dirty="0"/>
              <a:t>2025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1643633" y="546296"/>
            <a:ext cx="6035040" cy="9563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51765" algn="ctr">
              <a:lnSpc>
                <a:spcPct val="100000"/>
              </a:lnSpc>
              <a:spcBef>
                <a:spcPts val="270"/>
              </a:spcBef>
            </a:pPr>
            <a:r>
              <a:rPr sz="1800" b="1" dirty="0">
                <a:latin typeface="Times New Roman"/>
                <a:cs typeface="Times New Roman"/>
              </a:rPr>
              <a:t>год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плановый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период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6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7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годы</a:t>
            </a:r>
            <a:endParaRPr sz="180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  <a:spcBef>
                <a:spcPts val="195"/>
              </a:spcBef>
            </a:pPr>
            <a:r>
              <a:rPr sz="2000" b="1" spc="-10" dirty="0">
                <a:latin typeface="Times New Roman"/>
                <a:cs typeface="Times New Roman"/>
              </a:rPr>
              <a:t>Основные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характеристики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бюджета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65" dirty="0">
                <a:latin typeface="Times New Roman"/>
                <a:cs typeface="Times New Roman"/>
              </a:rPr>
              <a:t>муниципального </a:t>
            </a:r>
            <a:r>
              <a:rPr sz="2000" b="1" spc="-80" dirty="0">
                <a:latin typeface="Times New Roman"/>
                <a:cs typeface="Times New Roman"/>
              </a:rPr>
              <a:t>образования</a:t>
            </a:r>
            <a:r>
              <a:rPr sz="2000" b="1" spc="-110" dirty="0">
                <a:latin typeface="Times New Roman"/>
                <a:cs typeface="Times New Roman"/>
              </a:rPr>
              <a:t> </a:t>
            </a:r>
            <a:r>
              <a:rPr sz="2000" b="1" spc="-75" dirty="0">
                <a:latin typeface="Times New Roman"/>
                <a:cs typeface="Times New Roman"/>
              </a:rPr>
              <a:t>«Гиагинское</a:t>
            </a:r>
            <a:r>
              <a:rPr sz="2000" b="1" spc="-120" dirty="0">
                <a:latin typeface="Times New Roman"/>
                <a:cs typeface="Times New Roman"/>
              </a:rPr>
              <a:t> </a:t>
            </a:r>
            <a:r>
              <a:rPr sz="2000" b="1" spc="-75" dirty="0">
                <a:latin typeface="Times New Roman"/>
                <a:cs typeface="Times New Roman"/>
              </a:rPr>
              <a:t>сельское</a:t>
            </a:r>
            <a:r>
              <a:rPr sz="2000" b="1" spc="-11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поселение»</a:t>
            </a:r>
            <a:endParaRPr sz="20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6615"/>
              </p:ext>
            </p:extLst>
          </p:nvPr>
        </p:nvGraphicFramePr>
        <p:xfrm>
          <a:off x="97155" y="1503552"/>
          <a:ext cx="8930640" cy="1980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8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marL="56070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98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50" spc="-10" dirty="0">
                          <a:latin typeface="Times New Roman"/>
                          <a:cs typeface="Times New Roman"/>
                        </a:rPr>
                        <a:t>первоначальный</a:t>
                      </a: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уточнённый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9334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spc="-10" dirty="0" err="1">
                          <a:latin typeface="Times New Roman"/>
                          <a:cs typeface="Times New Roman"/>
                        </a:rPr>
                        <a:t>проект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2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9334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spc="-10" dirty="0" err="1">
                          <a:latin typeface="Times New Roman"/>
                          <a:cs typeface="Times New Roman"/>
                        </a:rPr>
                        <a:t>проект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2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spc="-10" dirty="0" err="1">
                          <a:latin typeface="Times New Roman"/>
                          <a:cs typeface="Times New Roman"/>
                        </a:rPr>
                        <a:t>проект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2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ДОХОДЫ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62385,40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74416,10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129882,2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63483,30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65973,90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17780" marR="5283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Налоговые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неналоговые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54436,80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56491,96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58444,60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61048,20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63538,80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Безвозмездные</a:t>
                      </a:r>
                      <a:r>
                        <a:rPr sz="12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поступления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7948,60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17924,14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71437,60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2435,10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2435,10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РАСХОДЫ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62792,13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86460,84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134409,90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64596,61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66223,20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ДЕФИЦИТ/ПРОФИЦИТ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/+)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406,73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12044,74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-4527,70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-1113,31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249,30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5" name="Рисунок 54">
            <a:extLst>
              <a:ext uri="{FF2B5EF4-FFF2-40B4-BE49-F238E27FC236}">
                <a16:creationId xmlns:a16="http://schemas.microsoft.com/office/drawing/2014/main" id="{EBEDEAE9-D3C3-FE8A-D7AC-AF4312DF7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657600"/>
            <a:ext cx="51054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0807" y="70484"/>
            <a:ext cx="6001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Бюджет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для</a:t>
            </a:r>
            <a:r>
              <a:rPr sz="1800" b="1" spc="-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граждан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к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проекту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бюджета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муниципального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226" y="344881"/>
            <a:ext cx="56959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образования</a:t>
            </a:r>
            <a:r>
              <a:rPr spc="-25" dirty="0"/>
              <a:t> </a:t>
            </a:r>
            <a:r>
              <a:rPr dirty="0"/>
              <a:t>«Гиагинское</a:t>
            </a:r>
            <a:r>
              <a:rPr spc="-30" dirty="0"/>
              <a:t> </a:t>
            </a:r>
            <a:r>
              <a:rPr dirty="0"/>
              <a:t>сельское</a:t>
            </a:r>
            <a:r>
              <a:rPr spc="-60" dirty="0"/>
              <a:t> </a:t>
            </a:r>
            <a:r>
              <a:rPr dirty="0"/>
              <a:t>поселение»</a:t>
            </a:r>
            <a:r>
              <a:rPr spc="-30" dirty="0"/>
              <a:t> </a:t>
            </a:r>
            <a:r>
              <a:rPr dirty="0" err="1"/>
              <a:t>на</a:t>
            </a:r>
            <a:r>
              <a:rPr spc="-75" dirty="0"/>
              <a:t> </a:t>
            </a:r>
            <a:r>
              <a:rPr spc="-20" dirty="0"/>
              <a:t>202</a:t>
            </a:r>
            <a:r>
              <a:rPr lang="ru-RU" spc="-20" dirty="0"/>
              <a:t>5</a:t>
            </a:r>
            <a:endParaRPr spc="-2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91843"/>
              </p:ext>
            </p:extLst>
          </p:nvPr>
        </p:nvGraphicFramePr>
        <p:xfrm>
          <a:off x="155333" y="1971675"/>
          <a:ext cx="4018278" cy="4674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2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Доход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Сумма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131445" marR="334010" indent="138430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Уд. вес,%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НДФЛ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31490,10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ru-RU" sz="1400" b="1" spc="-20" dirty="0">
                          <a:latin typeface="Times New Roman"/>
                          <a:cs typeface="Times New Roman"/>
                        </a:rPr>
                        <a:t>53,9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1235">
                <a:tc>
                  <a:txBody>
                    <a:bodyPr/>
                    <a:lstStyle/>
                    <a:p>
                      <a:pPr marL="403860" marR="372745" indent="-571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Налог</a:t>
                      </a:r>
                      <a:r>
                        <a:rPr sz="14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имущество физических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лиц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60985">
                        <a:lnSpc>
                          <a:spcPct val="100000"/>
                        </a:lnSpc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5040,00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pc="-25" dirty="0">
                          <a:latin typeface="Times New Roman"/>
                          <a:cs typeface="Times New Roman"/>
                        </a:rPr>
                        <a:t>8,6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Земельный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налог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9015,00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ru-RU" sz="1400" b="1" spc="-20" dirty="0">
                          <a:latin typeface="Times New Roman"/>
                          <a:cs typeface="Times New Roman"/>
                        </a:rPr>
                        <a:t>15,4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4705">
                <a:tc>
                  <a:txBody>
                    <a:bodyPr/>
                    <a:lstStyle/>
                    <a:p>
                      <a:pPr marL="556260" marR="528320" indent="-254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Налоги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совокупный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доход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56540">
                        <a:lnSpc>
                          <a:spcPct val="100000"/>
                        </a:lnSpc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3507,20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pc="-25" dirty="0">
                          <a:latin typeface="Times New Roman"/>
                          <a:cs typeface="Times New Roman"/>
                        </a:rPr>
                        <a:t>6,0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4705">
                <a:tc>
                  <a:txBody>
                    <a:bodyPr/>
                    <a:lstStyle/>
                    <a:p>
                      <a:pPr marL="273050" marR="584200" indent="33528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Акцизы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подакцизным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8768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товарам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60985">
                        <a:lnSpc>
                          <a:spcPct val="100000"/>
                        </a:lnSpc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6903,70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lang="ru-RU" sz="1400" b="1" spc="-20" dirty="0">
                          <a:latin typeface="Times New Roman"/>
                          <a:cs typeface="Times New Roman"/>
                        </a:rPr>
                        <a:t>11,8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755650" marR="482600" indent="-2457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Неналоговые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2488,60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lang="ru-RU" sz="1400" b="1" spc="-2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,3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1" spc="-10" dirty="0">
                          <a:latin typeface="Times New Roman"/>
                          <a:cs typeface="Times New Roman"/>
                        </a:rPr>
                        <a:t>58444,60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100,0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607872" y="584072"/>
            <a:ext cx="8147050" cy="13110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22250" algn="ctr">
              <a:lnSpc>
                <a:spcPct val="100000"/>
              </a:lnSpc>
              <a:spcBef>
                <a:spcPts val="380"/>
              </a:spcBef>
            </a:pPr>
            <a:r>
              <a:rPr sz="1800" b="1" dirty="0">
                <a:latin typeface="Times New Roman"/>
                <a:cs typeface="Times New Roman"/>
              </a:rPr>
              <a:t>год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плановый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период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6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7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годов</a:t>
            </a:r>
            <a:endParaRPr sz="1800" dirty="0">
              <a:latin typeface="Times New Roman"/>
              <a:cs typeface="Times New Roman"/>
            </a:endParaRPr>
          </a:p>
          <a:p>
            <a:pPr marL="3780154" marR="5080" indent="-3768090">
              <a:lnSpc>
                <a:spcPct val="100000"/>
              </a:lnSpc>
              <a:spcBef>
                <a:spcPts val="370"/>
              </a:spcBef>
            </a:pPr>
            <a:r>
              <a:rPr sz="2400" b="1" dirty="0">
                <a:latin typeface="Times New Roman"/>
                <a:cs typeface="Times New Roman"/>
              </a:rPr>
              <a:t>Объем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структура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налоговых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неналоговых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 err="1">
                <a:latin typeface="Times New Roman"/>
                <a:cs typeface="Times New Roman"/>
              </a:rPr>
              <a:t>доходов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202</a:t>
            </a:r>
            <a:r>
              <a:rPr lang="ru-RU" sz="2400" b="1" spc="-20" dirty="0">
                <a:latin typeface="Times New Roman"/>
                <a:cs typeface="Times New Roman"/>
              </a:rPr>
              <a:t>5</a:t>
            </a:r>
            <a:r>
              <a:rPr sz="2400" b="1" spc="-20" dirty="0">
                <a:latin typeface="Times New Roman"/>
                <a:cs typeface="Times New Roman"/>
              </a:rPr>
              <a:t> года</a:t>
            </a:r>
            <a:endParaRPr sz="2400" dirty="0">
              <a:latin typeface="Times New Roman"/>
              <a:cs typeface="Times New Roman"/>
            </a:endParaRPr>
          </a:p>
          <a:p>
            <a:pPr marR="24130" algn="r">
              <a:lnSpc>
                <a:spcPts val="1490"/>
              </a:lnSpc>
            </a:pPr>
            <a:r>
              <a:rPr sz="1700" b="1" dirty="0">
                <a:latin typeface="Times New Roman"/>
                <a:cs typeface="Times New Roman"/>
              </a:rPr>
              <a:t>тыс.</a:t>
            </a:r>
            <a:r>
              <a:rPr sz="1700" b="1" spc="-65" dirty="0">
                <a:latin typeface="Times New Roman"/>
                <a:cs typeface="Times New Roman"/>
              </a:rPr>
              <a:t> </a:t>
            </a:r>
            <a:r>
              <a:rPr sz="1700" b="1" spc="-20" dirty="0" err="1">
                <a:latin typeface="Times New Roman"/>
                <a:cs typeface="Times New Roman"/>
              </a:rPr>
              <a:t>руб</a:t>
            </a:r>
            <a:r>
              <a:rPr sz="1700" b="1" spc="-20" dirty="0">
                <a:latin typeface="Times New Roman"/>
                <a:cs typeface="Times New Roman"/>
              </a:rPr>
              <a:t>.</a:t>
            </a:r>
            <a:endParaRPr sz="1700" dirty="0">
              <a:latin typeface="Times New Roman"/>
              <a:cs typeface="Times New Roman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20993646-DD2B-7A2F-9D35-267FE9AFC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362200"/>
            <a:ext cx="4721467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3375" y="19304"/>
            <a:ext cx="6092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95" dirty="0"/>
              <a:t> </a:t>
            </a:r>
            <a:r>
              <a:rPr dirty="0"/>
              <a:t>для</a:t>
            </a:r>
            <a:r>
              <a:rPr spc="-114" dirty="0"/>
              <a:t> </a:t>
            </a:r>
            <a:r>
              <a:rPr dirty="0"/>
              <a:t>граждан</a:t>
            </a:r>
            <a:r>
              <a:rPr spc="-80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65" dirty="0"/>
              <a:t> </a:t>
            </a:r>
            <a:r>
              <a:rPr spc="-10" dirty="0"/>
              <a:t>бюджета</a:t>
            </a:r>
            <a:r>
              <a:rPr spc="-75" dirty="0"/>
              <a:t> </a:t>
            </a:r>
            <a:r>
              <a:rPr spc="-10" dirty="0"/>
              <a:t>муниципального </a:t>
            </a:r>
            <a:r>
              <a:rPr spc="-35" dirty="0"/>
              <a:t>образования</a:t>
            </a:r>
            <a:r>
              <a:rPr spc="-45" dirty="0"/>
              <a:t> </a:t>
            </a:r>
            <a:r>
              <a:rPr spc="-40" dirty="0"/>
              <a:t>«Гиагинское</a:t>
            </a:r>
            <a:r>
              <a:rPr spc="-35" dirty="0"/>
              <a:t> сельское</a:t>
            </a:r>
            <a:r>
              <a:rPr spc="-60" dirty="0"/>
              <a:t> </a:t>
            </a:r>
            <a:r>
              <a:rPr spc="-35" dirty="0"/>
              <a:t>поселение»</a:t>
            </a:r>
            <a:r>
              <a:rPr spc="-5" dirty="0"/>
              <a:t> </a:t>
            </a:r>
            <a:r>
              <a:rPr dirty="0" err="1"/>
              <a:t>на</a:t>
            </a:r>
            <a:r>
              <a:rPr spc="-65" dirty="0"/>
              <a:t> </a:t>
            </a:r>
            <a:r>
              <a:rPr dirty="0"/>
              <a:t>202</a:t>
            </a:r>
            <a:r>
              <a:rPr lang="ru-RU" dirty="0"/>
              <a:t>5</a:t>
            </a:r>
            <a:r>
              <a:rPr spc="-50" dirty="0"/>
              <a:t> </a:t>
            </a:r>
            <a:r>
              <a:rPr spc="-25" dirty="0"/>
              <a:t>год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14854" y="568197"/>
            <a:ext cx="5281930" cy="113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655" algn="ctr">
              <a:lnSpc>
                <a:spcPts val="207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плановый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 err="1">
                <a:latin typeface="Times New Roman"/>
                <a:cs typeface="Times New Roman"/>
              </a:rPr>
              <a:t>период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6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7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годов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ts val="3270"/>
              </a:lnSpc>
            </a:pPr>
            <a:r>
              <a:rPr sz="2800" b="1" dirty="0">
                <a:latin typeface="Times New Roman"/>
                <a:cs typeface="Times New Roman"/>
              </a:rPr>
              <a:t>Объем</a:t>
            </a:r>
            <a:r>
              <a:rPr sz="2800" b="1" spc="-14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и</a:t>
            </a:r>
            <a:r>
              <a:rPr sz="2800" b="1" spc="-1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структура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неналоговых</a:t>
            </a:r>
            <a:endParaRPr sz="2800" dirty="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35"/>
              </a:spcBef>
            </a:pPr>
            <a:r>
              <a:rPr sz="2800" b="1" spc="-10" dirty="0">
                <a:latin typeface="Times New Roman"/>
                <a:cs typeface="Times New Roman"/>
              </a:rPr>
              <a:t>доходов</a:t>
            </a:r>
            <a:endParaRPr sz="2800" dirty="0">
              <a:latin typeface="Times New Roman"/>
              <a:cs typeface="Times New Roman"/>
            </a:endParaRPr>
          </a:p>
        </p:txBody>
      </p:sp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C50F3E5F-9A30-0648-D37A-C0E336D303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23054"/>
              </p:ext>
            </p:extLst>
          </p:nvPr>
        </p:nvGraphicFramePr>
        <p:xfrm>
          <a:off x="340741" y="2263267"/>
          <a:ext cx="4330445" cy="276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657600" imgH="2390960" progId="Excel.Sheet.12">
                  <p:embed/>
                </p:oleObj>
              </mc:Choice>
              <mc:Fallback>
                <p:oleObj name="Worksheet" r:id="rId2" imgW="3657600" imgH="23909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0741" y="2263267"/>
                        <a:ext cx="4330445" cy="2765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6BEB8934-1515-A6FC-0A6A-848525C52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0039" y="2283647"/>
            <a:ext cx="4215362" cy="27556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9090" marR="5080" indent="-312420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95" dirty="0"/>
              <a:t> </a:t>
            </a:r>
            <a:r>
              <a:rPr dirty="0"/>
              <a:t>для</a:t>
            </a:r>
            <a:r>
              <a:rPr spc="-114" dirty="0"/>
              <a:t> </a:t>
            </a:r>
            <a:r>
              <a:rPr dirty="0"/>
              <a:t>граждан</a:t>
            </a:r>
            <a:r>
              <a:rPr spc="-80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65" dirty="0"/>
              <a:t> </a:t>
            </a:r>
            <a:r>
              <a:rPr spc="-10" dirty="0"/>
              <a:t>бюджета</a:t>
            </a:r>
            <a:r>
              <a:rPr spc="-75" dirty="0"/>
              <a:t> </a:t>
            </a:r>
            <a:r>
              <a:rPr spc="-10" dirty="0"/>
              <a:t>муниципального образования</a:t>
            </a:r>
            <a:r>
              <a:rPr spc="-50" dirty="0"/>
              <a:t> </a:t>
            </a:r>
            <a:r>
              <a:rPr dirty="0"/>
              <a:t>«Гиагинское</a:t>
            </a:r>
            <a:r>
              <a:rPr spc="-55" dirty="0"/>
              <a:t> </a:t>
            </a:r>
            <a:r>
              <a:rPr dirty="0"/>
              <a:t>сельское</a:t>
            </a:r>
            <a:r>
              <a:rPr spc="-80" dirty="0"/>
              <a:t> </a:t>
            </a:r>
            <a:r>
              <a:rPr dirty="0"/>
              <a:t>поселение»</a:t>
            </a:r>
            <a:r>
              <a:rPr spc="-50" dirty="0"/>
              <a:t> </a:t>
            </a:r>
            <a:r>
              <a:rPr dirty="0" err="1"/>
              <a:t>на</a:t>
            </a:r>
            <a:r>
              <a:rPr spc="-100" dirty="0"/>
              <a:t> </a:t>
            </a:r>
            <a:r>
              <a:rPr spc="-20" dirty="0"/>
              <a:t>202</a:t>
            </a:r>
            <a:r>
              <a:rPr lang="ru-RU" spc="-20" dirty="0"/>
              <a:t>5</a:t>
            </a:r>
            <a:endParaRPr spc="-20" dirty="0"/>
          </a:p>
          <a:p>
            <a:pPr marL="1063625">
              <a:lnSpc>
                <a:spcPct val="100000"/>
              </a:lnSpc>
            </a:pPr>
            <a:r>
              <a:rPr dirty="0"/>
              <a:t>год</a:t>
            </a:r>
            <a:r>
              <a:rPr spc="-70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dirty="0"/>
              <a:t>плановый</a:t>
            </a:r>
            <a:r>
              <a:rPr spc="-40" dirty="0"/>
              <a:t> </a:t>
            </a:r>
            <a:r>
              <a:rPr spc="-10" dirty="0" err="1"/>
              <a:t>период</a:t>
            </a:r>
            <a:r>
              <a:rPr spc="-60" dirty="0"/>
              <a:t> </a:t>
            </a:r>
            <a:r>
              <a:rPr dirty="0"/>
              <a:t>202</a:t>
            </a:r>
            <a:r>
              <a:rPr lang="ru-RU" dirty="0"/>
              <a:t>6</a:t>
            </a:r>
            <a:r>
              <a:rPr spc="-35" dirty="0"/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dirty="0"/>
              <a:t>202</a:t>
            </a:r>
            <a:r>
              <a:rPr lang="ru-RU" dirty="0"/>
              <a:t>7</a:t>
            </a:r>
            <a:r>
              <a:rPr spc="-45" dirty="0"/>
              <a:t> </a:t>
            </a:r>
            <a:r>
              <a:rPr spc="-10" dirty="0"/>
              <a:t>годов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6821" y="1375028"/>
            <a:ext cx="8474075" cy="594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Объем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структура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межбюджетных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трансфертов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2023-</a:t>
            </a:r>
            <a:r>
              <a:rPr sz="2000" b="1" dirty="0">
                <a:latin typeface="Times New Roman"/>
                <a:cs typeface="Times New Roman"/>
              </a:rPr>
              <a:t>2026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гг.</a:t>
            </a:r>
            <a:endParaRPr sz="2000">
              <a:latin typeface="Times New Roman"/>
              <a:cs typeface="Times New Roman"/>
            </a:endParaRPr>
          </a:p>
          <a:p>
            <a:pPr marL="7597140">
              <a:lnSpc>
                <a:spcPct val="100000"/>
              </a:lnSpc>
              <a:spcBef>
                <a:spcPts val="35"/>
              </a:spcBef>
            </a:pPr>
            <a:r>
              <a:rPr sz="1700" b="1" dirty="0">
                <a:latin typeface="Times New Roman"/>
                <a:cs typeface="Times New Roman"/>
              </a:rPr>
              <a:t>тыс.</a:t>
            </a:r>
            <a:r>
              <a:rPr sz="1700" b="1" spc="-60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</a:t>
            </a:r>
            <a:r>
              <a:rPr sz="1700" b="1" spc="-20" dirty="0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71605"/>
              </p:ext>
            </p:extLst>
          </p:nvPr>
        </p:nvGraphicFramePr>
        <p:xfrm>
          <a:off x="453364" y="2001520"/>
          <a:ext cx="8305164" cy="1402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308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МБТ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ts val="1664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год,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45110">
                        <a:lnSpc>
                          <a:spcPts val="1664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первонач.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уточнен.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Дотации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2415,6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3003,6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ts val="1655"/>
                        </a:lnSpc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2402,1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655"/>
                        </a:lnSpc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2402,1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55"/>
                        </a:lnSpc>
                      </a:pPr>
                      <a:r>
                        <a:rPr lang="ru-RU" sz="1400" spc="-10" dirty="0">
                          <a:latin typeface="Times New Roman"/>
                          <a:cs typeface="Times New Roman"/>
                        </a:rPr>
                        <a:t>2402,1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Субсидии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5500,0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14887,5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ts val="1655"/>
                        </a:lnSpc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62716,4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55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0,0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0,0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Субвенции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33,0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33,0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33,0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33,0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5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33,0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816"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7948,6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17924,1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ts val="1655"/>
                        </a:lnSpc>
                      </a:pP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65151,5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ts val="1655"/>
                        </a:lnSpc>
                      </a:pP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2435,1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400" b="1" dirty="0">
                          <a:latin typeface="Times New Roman"/>
                          <a:cs typeface="Times New Roman"/>
                        </a:rPr>
                        <a:t>2435,1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1E091D6C-B5FA-7AC1-6D6E-8388553A5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3657600"/>
            <a:ext cx="51054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0995" marR="5080" indent="-314325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114" dirty="0"/>
              <a:t> </a:t>
            </a:r>
            <a:r>
              <a:rPr dirty="0"/>
              <a:t>для</a:t>
            </a:r>
            <a:r>
              <a:rPr spc="-110" dirty="0"/>
              <a:t> </a:t>
            </a:r>
            <a:r>
              <a:rPr dirty="0"/>
              <a:t>граждан</a:t>
            </a:r>
            <a:r>
              <a:rPr spc="-85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75" dirty="0"/>
              <a:t> </a:t>
            </a:r>
            <a:r>
              <a:rPr spc="-10" dirty="0"/>
              <a:t>бюджета</a:t>
            </a:r>
            <a:r>
              <a:rPr spc="-85" dirty="0"/>
              <a:t> </a:t>
            </a:r>
            <a:r>
              <a:rPr spc="-10" dirty="0"/>
              <a:t>муниципального </a:t>
            </a:r>
            <a:r>
              <a:rPr dirty="0"/>
              <a:t>образования</a:t>
            </a:r>
            <a:r>
              <a:rPr spc="-55" dirty="0"/>
              <a:t> </a:t>
            </a:r>
            <a:r>
              <a:rPr dirty="0"/>
              <a:t>«Гиагинское</a:t>
            </a:r>
            <a:r>
              <a:rPr spc="-65" dirty="0"/>
              <a:t> </a:t>
            </a:r>
            <a:r>
              <a:rPr dirty="0"/>
              <a:t>сельское</a:t>
            </a:r>
            <a:r>
              <a:rPr spc="-85" dirty="0"/>
              <a:t> </a:t>
            </a:r>
            <a:r>
              <a:rPr dirty="0"/>
              <a:t>поселение»</a:t>
            </a:r>
            <a:r>
              <a:rPr spc="-100" dirty="0"/>
              <a:t> </a:t>
            </a:r>
            <a:r>
              <a:rPr dirty="0" err="1"/>
              <a:t>на</a:t>
            </a:r>
            <a:r>
              <a:rPr spc="-105" dirty="0"/>
              <a:t> </a:t>
            </a:r>
            <a:r>
              <a:rPr spc="-20" dirty="0"/>
              <a:t>202</a:t>
            </a:r>
            <a:r>
              <a:rPr lang="ru-RU" spc="-20" dirty="0"/>
              <a:t>5</a:t>
            </a:r>
            <a:endParaRPr spc="-20" dirty="0"/>
          </a:p>
          <a:p>
            <a:pPr marL="1063625">
              <a:lnSpc>
                <a:spcPct val="100000"/>
              </a:lnSpc>
            </a:pPr>
            <a:r>
              <a:rPr dirty="0"/>
              <a:t>год</a:t>
            </a:r>
            <a:r>
              <a:rPr spc="-75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spc="-10" dirty="0"/>
              <a:t>плановый</a:t>
            </a:r>
            <a:r>
              <a:rPr spc="-50" dirty="0"/>
              <a:t> </a:t>
            </a:r>
            <a:r>
              <a:rPr dirty="0" err="1"/>
              <a:t>период</a:t>
            </a:r>
            <a:r>
              <a:rPr spc="-75" dirty="0"/>
              <a:t> </a:t>
            </a:r>
            <a:r>
              <a:rPr dirty="0"/>
              <a:t>202</a:t>
            </a:r>
            <a:r>
              <a:rPr lang="ru-RU" dirty="0"/>
              <a:t>6</a:t>
            </a:r>
            <a:r>
              <a:rPr spc="-35" dirty="0"/>
              <a:t> </a:t>
            </a:r>
            <a:r>
              <a:rPr dirty="0"/>
              <a:t>и</a:t>
            </a:r>
            <a:r>
              <a:rPr spc="-40" dirty="0"/>
              <a:t> </a:t>
            </a:r>
            <a:r>
              <a:rPr dirty="0"/>
              <a:t>202</a:t>
            </a:r>
            <a:r>
              <a:rPr lang="ru-RU" dirty="0"/>
              <a:t>7</a:t>
            </a:r>
            <a:r>
              <a:rPr spc="-50" dirty="0"/>
              <a:t> </a:t>
            </a:r>
            <a:r>
              <a:rPr spc="-10" dirty="0"/>
              <a:t>годов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373" y="1258951"/>
            <a:ext cx="70923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Источники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формирования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дорожного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фонда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муниципального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7821" y="1563751"/>
            <a:ext cx="53511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образования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«Гиагинское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сельское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поселение</a:t>
            </a:r>
            <a:r>
              <a:rPr sz="1800" b="1" spc="-10" dirty="0">
                <a:latin typeface="Times New Roman"/>
                <a:cs typeface="Times New Roman"/>
              </a:rPr>
              <a:t>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74077" y="1589659"/>
            <a:ext cx="878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тыс.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руб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84470"/>
              </p:ext>
            </p:extLst>
          </p:nvPr>
        </p:nvGraphicFramePr>
        <p:xfrm>
          <a:off x="438150" y="2545842"/>
          <a:ext cx="8230234" cy="2396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3645">
                <a:tc>
                  <a:txBody>
                    <a:bodyPr/>
                    <a:lstStyle/>
                    <a:p>
                      <a:pPr marL="1675130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87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20" dirty="0">
                          <a:latin typeface="Times New Roman"/>
                          <a:cs typeface="Times New Roman"/>
                        </a:rPr>
                        <a:t>5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827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1955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20" dirty="0">
                          <a:latin typeface="Times New Roman"/>
                          <a:cs typeface="Times New Roman"/>
                        </a:rPr>
                        <a:t>6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827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20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827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Всего</a:t>
                      </a:r>
                      <a:r>
                        <a:rPr sz="16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бюджете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3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20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23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Акцизы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автомобильный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бензин,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дизельное</a:t>
                      </a:r>
                      <a:r>
                        <a:rPr sz="16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топливо,</a:t>
                      </a: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моторные</a:t>
                      </a:r>
                      <a:r>
                        <a:rPr sz="16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масла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250825" algn="r">
                        <a:lnSpc>
                          <a:spcPct val="100000"/>
                        </a:lnSpc>
                      </a:pPr>
                      <a:r>
                        <a:rPr lang="ru-RU"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lang="ru-RU"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lang="ru-RU" sz="1600" b="1" spc="-10" dirty="0">
                          <a:latin typeface="Times New Roman"/>
                          <a:cs typeface="Times New Roman"/>
                        </a:rPr>
                        <a:t>20711,1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600" b="1" spc="-10" dirty="0">
                          <a:latin typeface="Times New Roman"/>
                          <a:cs typeface="Times New Roman"/>
                        </a:rPr>
                        <a:t>6903,7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600" b="1" spc="-10">
                          <a:latin typeface="Times New Roman"/>
                          <a:cs typeface="Times New Roman"/>
                        </a:rPr>
                        <a:t>20711,1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6778" y="19304"/>
            <a:ext cx="60159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Бюджет</a:t>
            </a:r>
            <a:r>
              <a:rPr spc="-100" dirty="0"/>
              <a:t> </a:t>
            </a:r>
            <a:r>
              <a:rPr dirty="0"/>
              <a:t>для</a:t>
            </a:r>
            <a:r>
              <a:rPr spc="-114" dirty="0"/>
              <a:t> </a:t>
            </a:r>
            <a:r>
              <a:rPr dirty="0"/>
              <a:t>граждан</a:t>
            </a:r>
            <a:r>
              <a:rPr spc="-80" dirty="0"/>
              <a:t> </a:t>
            </a:r>
            <a:r>
              <a:rPr dirty="0"/>
              <a:t>к</a:t>
            </a:r>
            <a:r>
              <a:rPr spc="-110" dirty="0"/>
              <a:t> </a:t>
            </a:r>
            <a:r>
              <a:rPr dirty="0"/>
              <a:t>проекту</a:t>
            </a:r>
            <a:r>
              <a:rPr spc="-65" dirty="0"/>
              <a:t> </a:t>
            </a:r>
            <a:r>
              <a:rPr spc="-10" dirty="0"/>
              <a:t>бюджета</a:t>
            </a:r>
            <a:r>
              <a:rPr spc="-75" dirty="0"/>
              <a:t> </a:t>
            </a:r>
            <a:r>
              <a:rPr spc="-10" dirty="0"/>
              <a:t>муниципального образования</a:t>
            </a:r>
            <a:r>
              <a:rPr spc="-50" dirty="0"/>
              <a:t> </a:t>
            </a:r>
            <a:r>
              <a:rPr dirty="0"/>
              <a:t>«Гиагинское</a:t>
            </a:r>
            <a:r>
              <a:rPr spc="-55" dirty="0"/>
              <a:t> </a:t>
            </a:r>
            <a:r>
              <a:rPr dirty="0"/>
              <a:t>сельское</a:t>
            </a:r>
            <a:r>
              <a:rPr spc="-80" dirty="0"/>
              <a:t> </a:t>
            </a:r>
            <a:r>
              <a:rPr dirty="0"/>
              <a:t>поселение»</a:t>
            </a:r>
            <a:r>
              <a:rPr spc="-50" dirty="0"/>
              <a:t> </a:t>
            </a:r>
            <a:r>
              <a:rPr dirty="0" err="1"/>
              <a:t>на</a:t>
            </a:r>
            <a:r>
              <a:rPr spc="-100" dirty="0"/>
              <a:t> </a:t>
            </a:r>
            <a:r>
              <a:rPr spc="-20" dirty="0"/>
              <a:t>202</a:t>
            </a:r>
            <a:r>
              <a:rPr lang="ru-RU" spc="-20" dirty="0"/>
              <a:t>5</a:t>
            </a:r>
            <a:r>
              <a:rPr spc="-20" dirty="0"/>
              <a:t> </a:t>
            </a:r>
            <a:r>
              <a:rPr dirty="0"/>
              <a:t>год</a:t>
            </a:r>
            <a:r>
              <a:rPr spc="-70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dirty="0"/>
              <a:t>плановый</a:t>
            </a:r>
            <a:r>
              <a:rPr spc="-40" dirty="0"/>
              <a:t> </a:t>
            </a:r>
            <a:r>
              <a:rPr spc="-10" dirty="0" err="1"/>
              <a:t>период</a:t>
            </a:r>
            <a:r>
              <a:rPr spc="-55" dirty="0"/>
              <a:t> </a:t>
            </a:r>
            <a:r>
              <a:rPr dirty="0"/>
              <a:t>202</a:t>
            </a:r>
            <a:r>
              <a:rPr lang="ru-RU" dirty="0"/>
              <a:t>6</a:t>
            </a:r>
            <a:r>
              <a:rPr spc="-35" dirty="0"/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dirty="0"/>
              <a:t>202</a:t>
            </a:r>
            <a:r>
              <a:rPr lang="ru-RU" dirty="0"/>
              <a:t>7</a:t>
            </a:r>
            <a:r>
              <a:rPr spc="-45" dirty="0"/>
              <a:t> </a:t>
            </a:r>
            <a:r>
              <a:rPr spc="-10" dirty="0"/>
              <a:t>годов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7342" y="1183386"/>
            <a:ext cx="7252334" cy="9728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17345" marR="174625" indent="-1605280">
              <a:lnSpc>
                <a:spcPct val="100000"/>
              </a:lnSpc>
              <a:spcBef>
                <a:spcPts val="105"/>
              </a:spcBef>
            </a:pPr>
            <a:r>
              <a:rPr sz="2000" b="1" spc="-20" dirty="0">
                <a:latin typeface="Times New Roman"/>
                <a:cs typeface="Times New Roman"/>
              </a:rPr>
              <a:t>Расходы</a:t>
            </a:r>
            <a:r>
              <a:rPr sz="2000" b="1" spc="-11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бюджета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муниципального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образования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«Гиагинское </a:t>
            </a:r>
            <a:r>
              <a:rPr sz="2000" b="1" dirty="0">
                <a:latin typeface="Times New Roman"/>
                <a:cs typeface="Times New Roman"/>
              </a:rPr>
              <a:t>сельское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поселение»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202</a:t>
            </a:r>
            <a:r>
              <a:rPr lang="ru-RU" sz="2000" b="1" spc="-10" dirty="0">
                <a:latin typeface="Times New Roman"/>
                <a:cs typeface="Times New Roman"/>
              </a:rPr>
              <a:t>4</a:t>
            </a:r>
            <a:r>
              <a:rPr sz="2000" b="1" spc="-10" dirty="0">
                <a:latin typeface="Times New Roman"/>
                <a:cs typeface="Times New Roman"/>
              </a:rPr>
              <a:t>-</a:t>
            </a:r>
            <a:r>
              <a:rPr sz="2000" b="1" dirty="0">
                <a:latin typeface="Times New Roman"/>
                <a:cs typeface="Times New Roman"/>
              </a:rPr>
              <a:t>202</a:t>
            </a:r>
            <a:r>
              <a:rPr lang="ru-RU" sz="2000" b="1" dirty="0">
                <a:latin typeface="Times New Roman"/>
                <a:cs typeface="Times New Roman"/>
              </a:rPr>
              <a:t>7</a:t>
            </a:r>
            <a:r>
              <a:rPr sz="2000" b="1" spc="-11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гг.</a:t>
            </a:r>
            <a:endParaRPr sz="2000" dirty="0">
              <a:latin typeface="Times New Roman"/>
              <a:cs typeface="Times New Roman"/>
            </a:endParaRPr>
          </a:p>
          <a:p>
            <a:pPr marL="6379210">
              <a:lnSpc>
                <a:spcPct val="100000"/>
              </a:lnSpc>
              <a:spcBef>
                <a:spcPts val="610"/>
              </a:spcBef>
            </a:pPr>
            <a:r>
              <a:rPr sz="1700" b="1" dirty="0">
                <a:latin typeface="Times New Roman"/>
                <a:cs typeface="Times New Roman"/>
              </a:rPr>
              <a:t>тыс.</a:t>
            </a:r>
            <a:r>
              <a:rPr sz="1700" b="1" spc="-55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руб.</a:t>
            </a:r>
            <a:endParaRPr sz="1700" dirty="0">
              <a:latin typeface="Times New Roman"/>
              <a:cs typeface="Times New Roman"/>
            </a:endParaRP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35A1103E-D85D-7D22-05F8-5D653FCEF2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435482"/>
              </p:ext>
            </p:extLst>
          </p:nvPr>
        </p:nvGraphicFramePr>
        <p:xfrm>
          <a:off x="1295400" y="2286000"/>
          <a:ext cx="7304276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778" y="19304"/>
            <a:ext cx="6137022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Бюджет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для</a:t>
            </a:r>
            <a:r>
              <a:rPr sz="1800" b="1" spc="-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граждан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к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проекту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бюджета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муниципального образования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«Гиагинское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сельское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поселение</a:t>
            </a:r>
            <a:r>
              <a:rPr sz="1800" b="1" spc="-10" dirty="0">
                <a:latin typeface="Times New Roman"/>
                <a:cs typeface="Times New Roman"/>
              </a:rPr>
              <a:t>»</a:t>
            </a:r>
            <a:r>
              <a:rPr lang="ru-RU" sz="1800" b="1" spc="-10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на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202</a:t>
            </a:r>
            <a:r>
              <a:rPr lang="ru-RU" sz="1800" b="1" spc="-20" dirty="0">
                <a:latin typeface="Times New Roman"/>
                <a:cs typeface="Times New Roman"/>
              </a:rPr>
              <a:t>5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год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плановый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период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6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ru-RU" sz="1800" b="1" dirty="0">
                <a:latin typeface="Times New Roman"/>
                <a:cs typeface="Times New Roman"/>
              </a:rPr>
              <a:t>7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годов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2990" y="1131188"/>
            <a:ext cx="814768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/>
              <a:t>Расходы</a:t>
            </a:r>
            <a:r>
              <a:rPr sz="2000" spc="-110" dirty="0"/>
              <a:t> </a:t>
            </a:r>
            <a:r>
              <a:rPr sz="2000" spc="-10" dirty="0"/>
              <a:t>бюджета</a:t>
            </a:r>
            <a:r>
              <a:rPr sz="2000" spc="-85" dirty="0"/>
              <a:t> </a:t>
            </a:r>
            <a:r>
              <a:rPr sz="2000" dirty="0"/>
              <a:t>муниципального</a:t>
            </a:r>
            <a:r>
              <a:rPr sz="2000" spc="-40" dirty="0"/>
              <a:t> </a:t>
            </a:r>
            <a:r>
              <a:rPr sz="2000" dirty="0"/>
              <a:t>образования</a:t>
            </a:r>
            <a:r>
              <a:rPr sz="2000" spc="-45" dirty="0"/>
              <a:t> </a:t>
            </a:r>
            <a:r>
              <a:rPr sz="2000" dirty="0"/>
              <a:t>«Гиагинское</a:t>
            </a:r>
            <a:r>
              <a:rPr sz="2000" spc="-35" dirty="0"/>
              <a:t> </a:t>
            </a:r>
            <a:r>
              <a:rPr sz="2000" spc="-10" dirty="0"/>
              <a:t>сельское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2992627" y="1449781"/>
            <a:ext cx="38919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поселение»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202</a:t>
            </a:r>
            <a:r>
              <a:rPr lang="ru-RU" sz="2000" b="1" dirty="0">
                <a:latin typeface="Times New Roman"/>
                <a:cs typeface="Times New Roman"/>
              </a:rPr>
              <a:t>5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года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отраслям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3046" y="1732026"/>
            <a:ext cx="90868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Times New Roman"/>
                <a:cs typeface="Times New Roman"/>
              </a:rPr>
              <a:t>млн.</a:t>
            </a:r>
            <a:r>
              <a:rPr sz="1700" b="1" spc="-55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руб.</a:t>
            </a:r>
            <a:endParaRPr sz="17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303" y="1181100"/>
            <a:ext cx="70103" cy="71627"/>
          </a:xfrm>
          <a:prstGeom prst="rect">
            <a:avLst/>
          </a:prstGeom>
        </p:spPr>
      </p:pic>
      <p:graphicFrame>
        <p:nvGraphicFramePr>
          <p:cNvPr id="36" name="Диаграмма 35">
            <a:extLst>
              <a:ext uri="{FF2B5EF4-FFF2-40B4-BE49-F238E27FC236}">
                <a16:creationId xmlns:a16="http://schemas.microsoft.com/office/drawing/2014/main" id="{649369B3-F9EA-9D69-CF4A-63DDB948CB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491943"/>
              </p:ext>
            </p:extLst>
          </p:nvPr>
        </p:nvGraphicFramePr>
        <p:xfrm>
          <a:off x="1066800" y="2057400"/>
          <a:ext cx="6858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012" y="19304"/>
            <a:ext cx="8486775" cy="1830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5720" marR="1491615" indent="-31432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Бюджет</a:t>
            </a:r>
            <a:r>
              <a:rPr sz="1800" b="1" spc="-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для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граждан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к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проекту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бюджета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муниципального </a:t>
            </a:r>
            <a:r>
              <a:rPr sz="1800" b="1" dirty="0">
                <a:latin typeface="Times New Roman"/>
                <a:cs typeface="Times New Roman"/>
              </a:rPr>
              <a:t>образования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«Гиагинское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сельское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поселение»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 err="1">
                <a:latin typeface="Times New Roman"/>
                <a:cs typeface="Times New Roman"/>
              </a:rPr>
              <a:t>на</a:t>
            </a:r>
            <a:r>
              <a:rPr sz="1800" b="1" spc="-10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202</a:t>
            </a:r>
            <a:r>
              <a:rPr lang="en-US" sz="1800" b="1" spc="-20" dirty="0">
                <a:latin typeface="Times New Roman"/>
                <a:cs typeface="Times New Roman"/>
              </a:rPr>
              <a:t>5</a:t>
            </a:r>
            <a:endParaRPr sz="1800" dirty="0">
              <a:latin typeface="Times New Roman"/>
              <a:cs typeface="Times New Roman"/>
            </a:endParaRPr>
          </a:p>
          <a:p>
            <a:pPr marL="203835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год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плановый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 err="1">
                <a:latin typeface="Times New Roman"/>
                <a:cs typeface="Times New Roman"/>
              </a:rPr>
              <a:t>период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en-US" sz="1800" b="1" dirty="0">
                <a:latin typeface="Times New Roman"/>
                <a:cs typeface="Times New Roman"/>
              </a:rPr>
              <a:t>6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202</a:t>
            </a:r>
            <a:r>
              <a:rPr lang="en-US" sz="1800" b="1" dirty="0">
                <a:latin typeface="Times New Roman"/>
                <a:cs typeface="Times New Roman"/>
              </a:rPr>
              <a:t>7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годов</a:t>
            </a:r>
            <a:endParaRPr sz="1800" dirty="0">
              <a:latin typeface="Times New Roman"/>
              <a:cs typeface="Times New Roman"/>
            </a:endParaRPr>
          </a:p>
          <a:p>
            <a:pPr marR="104139" algn="ctr">
              <a:lnSpc>
                <a:spcPts val="2250"/>
              </a:lnSpc>
              <a:spcBef>
                <a:spcPts val="1260"/>
              </a:spcBef>
            </a:pPr>
            <a:r>
              <a:rPr sz="2000" b="1" spc="-10" dirty="0">
                <a:latin typeface="Times New Roman"/>
                <a:cs typeface="Times New Roman"/>
              </a:rPr>
              <a:t>Расходы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рамках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муниципальных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программ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непрограммные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расходы</a:t>
            </a:r>
            <a:endParaRPr sz="2000" dirty="0">
              <a:latin typeface="Times New Roman"/>
              <a:cs typeface="Times New Roman"/>
            </a:endParaRPr>
          </a:p>
          <a:p>
            <a:pPr marR="104139" algn="ctr">
              <a:lnSpc>
                <a:spcPts val="2215"/>
              </a:lnSpc>
            </a:pPr>
            <a:r>
              <a:rPr sz="2000" b="1" dirty="0" err="1">
                <a:latin typeface="Times New Roman"/>
                <a:cs typeface="Times New Roman"/>
              </a:rPr>
              <a:t>на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202</a:t>
            </a:r>
            <a:r>
              <a:rPr lang="en-US" sz="2000" b="1" dirty="0">
                <a:latin typeface="Times New Roman"/>
                <a:cs typeface="Times New Roman"/>
              </a:rPr>
              <a:t>5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год</a:t>
            </a:r>
            <a:endParaRPr sz="2000" dirty="0">
              <a:latin typeface="Times New Roman"/>
              <a:cs typeface="Times New Roman"/>
            </a:endParaRPr>
          </a:p>
          <a:p>
            <a:pPr marL="7573645" algn="ctr">
              <a:lnSpc>
                <a:spcPts val="2005"/>
              </a:lnSpc>
            </a:pPr>
            <a:r>
              <a:rPr sz="1700" b="1" dirty="0">
                <a:latin typeface="Times New Roman"/>
                <a:cs typeface="Times New Roman"/>
              </a:rPr>
              <a:t>млн.</a:t>
            </a:r>
            <a:r>
              <a:rPr sz="1700" b="1" spc="-60" dirty="0">
                <a:latin typeface="Times New Roman"/>
                <a:cs typeface="Times New Roman"/>
              </a:rPr>
              <a:t> </a:t>
            </a:r>
            <a:r>
              <a:rPr sz="1700" b="1" spc="-20" dirty="0">
                <a:latin typeface="Times New Roman"/>
                <a:cs typeface="Times New Roman"/>
              </a:rPr>
              <a:t>руб</a:t>
            </a:r>
            <a:r>
              <a:rPr sz="1700" b="1" spc="-20" dirty="0">
                <a:solidFill>
                  <a:srgbClr val="964607"/>
                </a:solidFill>
                <a:latin typeface="Calibri"/>
                <a:cs typeface="Calibri"/>
              </a:rPr>
              <a:t>.</a:t>
            </a:r>
            <a:endParaRPr sz="17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41561"/>
              </p:ext>
            </p:extLst>
          </p:nvPr>
        </p:nvGraphicFramePr>
        <p:xfrm>
          <a:off x="585012" y="2028444"/>
          <a:ext cx="7941766" cy="4849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5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Направление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программ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ts val="1250"/>
                        </a:lnSpc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ts val="125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Уд.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вес,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835">
                <a:tc>
                  <a:txBody>
                    <a:bodyPr/>
                    <a:lstStyle/>
                    <a:p>
                      <a:pPr marL="5080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Благоустройство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территории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«Гиагинское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23548,4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17,520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безопасности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дорожного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движения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муниципальном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образовании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«Гиагинское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поселения»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63384,7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47,16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Защита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населения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территории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чрезвычайных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ситуаций,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пожарной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безопасности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100,0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0,07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055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Культурно-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массовые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мероприятия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Поддержка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Гиагинского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первичного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казачьего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общества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 marR="41783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Гиагинского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районного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казачьего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общества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Кубанского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войскового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казачьего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общества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муниципальном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«Гиагинское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700,0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0,52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Энергосбережение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повышение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энергетической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эффективности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территории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образования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«Гиагинское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500,0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0,37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976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Развитие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физической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культуры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спорта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муниципальном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«Гиагинское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сельское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100,0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0,07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программа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"Противодействие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коррупции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муниципальном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образовании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"Гиагинское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поселение"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dirty="0">
                          <a:latin typeface="Times New Roman"/>
                          <a:cs typeface="Times New Roman"/>
                        </a:rPr>
                        <a:t>0,007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программа "Развитие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поддержка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малого и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среднего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предпринимательства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"Гиагинское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поселение"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en-US" sz="1100" spc="-50" dirty="0">
                          <a:latin typeface="Times New Roman"/>
                          <a:cs typeface="Times New Roman"/>
                        </a:rPr>
                        <a:t>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0,004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программа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"Развитие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жилищно-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коммунального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хозяйстваМО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"Гиагинское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поселение"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16371,4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12,18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L="5080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программа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"Управление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муниципальным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имуществом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земельными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образования"Гиагинское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поселение"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1200,0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0,89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L="508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программа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"Развитие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муниципальной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службы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администрации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образования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"Гиагинское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сельское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поселение"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en-US" sz="1100" spc="-25" dirty="0">
                          <a:latin typeface="Times New Roman"/>
                          <a:cs typeface="Times New Roman"/>
                        </a:rPr>
                        <a:t>,0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0,007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5080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Непрограммные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расходы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28480,4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21,19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5080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lang="en-US" sz="1100" spc="-10" dirty="0">
                          <a:latin typeface="Times New Roman"/>
                          <a:cs typeface="Times New Roman"/>
                        </a:rPr>
                        <a:t>134409,9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891</Words>
  <Application>Microsoft Office PowerPoint</Application>
  <PresentationFormat>Экран (4:3)</PresentationFormat>
  <Paragraphs>299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Office Theme</vt:lpstr>
      <vt:lpstr>Worksheet</vt:lpstr>
      <vt:lpstr>Бюджет для граждан к проекту бюджета муниципального образования «Гиагинское сельское поселение» на 2025 год и плановый период 2026 и 2027 годы</vt:lpstr>
      <vt:lpstr>Бюджет для граждан к проекту бюджета муниципального образования «Гиагинское сельское поселение» на 2025</vt:lpstr>
      <vt:lpstr>образования «Гиагинское сельское поселение» на 2025</vt:lpstr>
      <vt:lpstr>Бюджет для граждан к проекту бюджета муниципального образования «Гиагинское сельское поселение» на 2025 год</vt:lpstr>
      <vt:lpstr>Бюджет для граждан к проекту бюджета муниципального образования «Гиагинское сельское поселение» на 2025 год и плановый период 2026 и 2027 годов</vt:lpstr>
      <vt:lpstr>Бюджет для граждан к проекту бюджета муниципального образования «Гиагинское сельское поселение» на 2025 год и плановый период 2026 и 2027 годов</vt:lpstr>
      <vt:lpstr>Бюджет для граждан к проекту бюджета муниципального образования «Гиагинское сельское поселение» на 2025 год и плановый период 2026 и 2027 годов</vt:lpstr>
      <vt:lpstr>Расходы бюджета муниципального образования «Гиагинское сельское</vt:lpstr>
      <vt:lpstr>Презентация PowerPoint</vt:lpstr>
      <vt:lpstr>Бюджет для граждан к проекту бюджета муниципального образования «Гиагинское сельское поселение» на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46yPAIIIKA</dc:creator>
  <cp:lastModifiedBy>Татьяна Гутник</cp:lastModifiedBy>
  <cp:revision>42</cp:revision>
  <cp:lastPrinted>2025-02-18T09:24:22Z</cp:lastPrinted>
  <dcterms:created xsi:type="dcterms:W3CDTF">2025-02-17T09:39:14Z</dcterms:created>
  <dcterms:modified xsi:type="dcterms:W3CDTF">2025-02-18T11:37:54Z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2025-02-17T00:00:00Z</vt:filetime>
  </property>
  <property fmtid="{D5CDD505-2E9C-101B-9397-08002B2CF9AE}" pid="5" name="Producer">
    <vt:lpwstr>Microsoft® PowerPoint® 2010</vt:lpwstr>
  </property>
</Properties>
</file>